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19"/>
  </p:notesMasterIdLst>
  <p:sldIdLst>
    <p:sldId id="1507" r:id="rId2"/>
    <p:sldId id="1508" r:id="rId3"/>
    <p:sldId id="1527" r:id="rId4"/>
    <p:sldId id="1540" r:id="rId5"/>
    <p:sldId id="1545" r:id="rId6"/>
    <p:sldId id="1573" r:id="rId7"/>
    <p:sldId id="1568" r:id="rId8"/>
    <p:sldId id="1565" r:id="rId9"/>
    <p:sldId id="1569" r:id="rId10"/>
    <p:sldId id="1570" r:id="rId11"/>
    <p:sldId id="1571" r:id="rId12"/>
    <p:sldId id="1572" r:id="rId13"/>
    <p:sldId id="1544" r:id="rId14"/>
    <p:sldId id="1574" r:id="rId15"/>
    <p:sldId id="1575" r:id="rId16"/>
    <p:sldId id="1567" r:id="rId17"/>
    <p:sldId id="15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00000"/>
    <a:srgbClr val="020202"/>
    <a:srgbClr val="004620"/>
    <a:srgbClr val="460000"/>
    <a:srgbClr val="240F33"/>
    <a:srgbClr val="000408"/>
    <a:srgbClr val="040200"/>
    <a:srgbClr val="0C0B00"/>
    <a:srgbClr val="08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83" autoAdjust="0"/>
    <p:restoredTop sz="89008" autoAdjust="0"/>
  </p:normalViewPr>
  <p:slideViewPr>
    <p:cSldViewPr snapToGrid="0">
      <p:cViewPr varScale="1">
        <p:scale>
          <a:sx n="106" d="100"/>
          <a:sy n="106" d="100"/>
        </p:scale>
        <p:origin x="126" y="390"/>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8/14/2020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Mt 8:5 ¶ Now when Jesus had entered Capernaum, a centurion came to Him, pleading with Him, 6 saying, "Lord, my servant is lying at home paralyzed, dreadfully tormented." 7 And Jesus said to him, "I will come and heal him." 8 The centurion answered and said, "Lord, I am not worthy that You should come under my roof. But only speak a word, and my servant will be healed. 9 "For I also am a man under authority, having soldiers under me. And I say to this one, 'Go,' and he goes; and to another, 'Come,' and he comes; and to my servant, 'Do this,' and he does it." 10 When Jesus heard it, He marveled, and said to those who followed, "Assuredly, I say to you, I have not found such great faith, not even in Israel!</a:t>
            </a:r>
            <a:endParaRPr lang="en-US" kern="1200" dirty="0"/>
          </a:p>
        </p:txBody>
      </p:sp>
    </p:spTree>
    <p:extLst>
      <p:ext uri="{BB962C8B-B14F-4D97-AF65-F5344CB8AC3E}">
        <p14:creationId xmlns:p14="http://schemas.microsoft.com/office/powerpoint/2010/main" val="3439979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Ga 6:1 ¶ Brethren, if a man is overtaken in any trespass, you who are spiritual restore such a one in a spirit of gentleness, considering yourself lest you also be tempted.</a:t>
            </a:r>
          </a:p>
          <a:p>
            <a:r>
              <a:rPr lang="en-US" kern="1200" dirty="0" smtClean="0"/>
              <a:t>2Ti 2:25 in humility correcting those who are in opposition, if God perhaps will grant them repentance, so that they may know the truth,</a:t>
            </a:r>
            <a:endParaRPr lang="en-US" kern="1200" dirty="0"/>
          </a:p>
        </p:txBody>
      </p:sp>
    </p:spTree>
    <p:extLst>
      <p:ext uri="{BB962C8B-B14F-4D97-AF65-F5344CB8AC3E}">
        <p14:creationId xmlns:p14="http://schemas.microsoft.com/office/powerpoint/2010/main" val="1865786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2Ti 2:26 and that they may come to their senses and escape the snare of the devil, having been taken captive by him to do his will.</a:t>
            </a:r>
          </a:p>
          <a:p>
            <a:r>
              <a:rPr lang="en-US" kern="1200" dirty="0" smtClean="0"/>
              <a:t>Jas 5:19 Brethren, if anyone among you wanders from the truth, and someone turns him back, 20 let him know that he who turns a sinner from the error of his way will save a soul from death and cover a multitude of sins.</a:t>
            </a:r>
            <a:endParaRPr lang="en-US" kern="1200" dirty="0"/>
          </a:p>
        </p:txBody>
      </p:sp>
    </p:spTree>
    <p:extLst>
      <p:ext uri="{BB962C8B-B14F-4D97-AF65-F5344CB8AC3E}">
        <p14:creationId xmlns:p14="http://schemas.microsoft.com/office/powerpoint/2010/main" val="1363086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763793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3967595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2846505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pPr/>
              <a:t>3</a:t>
            </a:fld>
            <a:endParaRPr lang="en-US"/>
          </a:p>
        </p:txBody>
      </p:sp>
    </p:spTree>
    <p:extLst>
      <p:ext uri="{BB962C8B-B14F-4D97-AF65-F5344CB8AC3E}">
        <p14:creationId xmlns:p14="http://schemas.microsoft.com/office/powerpoint/2010/main" val="3473022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a:p>
        </p:txBody>
      </p:sp>
    </p:spTree>
    <p:extLst>
      <p:ext uri="{BB962C8B-B14F-4D97-AF65-F5344CB8AC3E}">
        <p14:creationId xmlns:p14="http://schemas.microsoft.com/office/powerpoint/2010/main" val="1180688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Ro 15:14 ¶ Now I myself am confident concerning you, my brethren, that you also are full of goodness, filled with all knowledge, able also to admonish one another.</a:t>
            </a:r>
          </a:p>
          <a:p>
            <a:r>
              <a:rPr lang="en-US" kern="1200" dirty="0" smtClean="0"/>
              <a:t>Col 3:16 Let the word of Christ dwell in you richly in all wisdom, teaching and admonishing one another in psalms and hymns and spiritual songs, singing with grace in your hearts to the Lord</a:t>
            </a:r>
          </a:p>
          <a:p>
            <a:r>
              <a:rPr lang="en-US" kern="1200" dirty="0" smtClean="0"/>
              <a:t> 1Th 5:12 And we urge you, brethren, to recognize those who labor among you, and are over you in the Lord and admonish you,</a:t>
            </a:r>
          </a:p>
          <a:p>
            <a:r>
              <a:rPr lang="en-US" kern="1200" dirty="0" smtClean="0"/>
              <a:t> 2Th 3:15 Yet do not count him as an enemy, but admonish him as a brother.</a:t>
            </a:r>
          </a:p>
          <a:p>
            <a:r>
              <a:rPr lang="en-US" kern="1200" dirty="0" smtClean="0"/>
              <a:t> Tit 2:4 that they admonish the young women to love their husbands, to love their children,</a:t>
            </a:r>
            <a:endParaRPr lang="en-US" kern="1200" dirty="0"/>
          </a:p>
        </p:txBody>
      </p:sp>
    </p:spTree>
    <p:extLst>
      <p:ext uri="{BB962C8B-B14F-4D97-AF65-F5344CB8AC3E}">
        <p14:creationId xmlns:p14="http://schemas.microsoft.com/office/powerpoint/2010/main" val="1922198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Ro 15:14 ¶ Now I myself am confident concerning you, my brethren, that you also are full of goodness, filled with all knowledge, able also to admonish one another.</a:t>
            </a:r>
          </a:p>
          <a:p>
            <a:r>
              <a:rPr lang="en-US" kern="1200" dirty="0" smtClean="0"/>
              <a:t> 1Th 5:12 And we urge you, brethren, to recognize those who labor among you, and are over you in the Lord and admonish you,</a:t>
            </a:r>
          </a:p>
          <a:p>
            <a:r>
              <a:rPr lang="en-US" kern="1200" dirty="0" smtClean="0"/>
              <a:t> 2Th 3:15 Yet do not count him as an enemy, but admonish him as a brother.</a:t>
            </a:r>
          </a:p>
          <a:p>
            <a:r>
              <a:rPr lang="en-US" kern="1200" dirty="0" smtClean="0"/>
              <a:t> Tit 2:4 that they admonish the young women to love their husbands, to love their children,</a:t>
            </a:r>
            <a:endParaRPr lang="en-US" kern="1200" dirty="0"/>
          </a:p>
        </p:txBody>
      </p:sp>
    </p:spTree>
    <p:extLst>
      <p:ext uri="{BB962C8B-B14F-4D97-AF65-F5344CB8AC3E}">
        <p14:creationId xmlns:p14="http://schemas.microsoft.com/office/powerpoint/2010/main" val="2027229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b="1" kern="1200" dirty="0" smtClean="0"/>
              <a:t> hypocrisy</a:t>
            </a:r>
            <a:endParaRPr lang="en-US" b="1" kern="1200" dirty="0"/>
          </a:p>
        </p:txBody>
      </p:sp>
    </p:spTree>
    <p:extLst>
      <p:ext uri="{BB962C8B-B14F-4D97-AF65-F5344CB8AC3E}">
        <p14:creationId xmlns:p14="http://schemas.microsoft.com/office/powerpoint/2010/main" val="3510233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Mt 8:5 ¶ Now when Jesus had entered Capernaum, a centurion came to Him, pleading with Him, 6 saying, "Lord, my servant is lying at home paralyzed, dreadfully tormented." 7 And Jesus said to him, "I will come and heal him." 8 The centurion answered and said, "Lord, I am not worthy that You should come under my roof. But only speak a word, and my servant will be healed. 9 "For I also am a man under authority, having soldiers under me. And I say to this one, 'Go,' and he goes; and to another, 'Come,' and he comes; and to my servant, 'Do this,' and he does it." 10 When Jesus heard it, He marveled, and said to those who followed, "Assuredly, I say to you, I have not found such great faith, not even in Israel!</a:t>
            </a:r>
            <a:endParaRPr lang="en-US" kern="1200" dirty="0"/>
          </a:p>
        </p:txBody>
      </p:sp>
    </p:spTree>
    <p:extLst>
      <p:ext uri="{BB962C8B-B14F-4D97-AF65-F5344CB8AC3E}">
        <p14:creationId xmlns:p14="http://schemas.microsoft.com/office/powerpoint/2010/main" val="1516161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Mt 8:5 ¶ Now when Jesus had entered Capernaum, a centurion came to Him, pleading with Him, 6 saying, "Lord, my servant is lying at home paralyzed, dreadfully tormented." 7 And Jesus said to him, "I will come and heal him." 8 The centurion answered and said, "Lord, I am not worthy that You should come under my roof. But only speak a word, and my servant will be healed. 9 "For I also am a man under authority, having soldiers under me. And I say to this one, 'Go,' and he goes; and to another, 'Come,' and he comes; and to my servant, 'Do this,' and he does it." 10 When Jesus heard it, He marveled, and said to those who followed, "Assuredly, I say to you, I have not found such great faith, not even in Israel!</a:t>
            </a:r>
            <a:endParaRPr lang="en-US" kern="1200" dirty="0"/>
          </a:p>
        </p:txBody>
      </p:sp>
    </p:spTree>
    <p:extLst>
      <p:ext uri="{BB962C8B-B14F-4D97-AF65-F5344CB8AC3E}">
        <p14:creationId xmlns:p14="http://schemas.microsoft.com/office/powerpoint/2010/main" val="403703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t="-21000" b="-2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8/14/2020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a:t>
            </a:r>
            <a:r>
              <a:rPr lang="en-US" sz="4000" dirty="0">
                <a:effectLst>
                  <a:glow rad="228600">
                    <a:srgbClr val="03080D"/>
                  </a:glow>
                </a:effectLst>
              </a:rPr>
              <a:t>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Properly Admonishing</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I myself am confident concerning you,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my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brethren, that you also are </a:t>
            </a:r>
            <a:r>
              <a:rPr lang="en-US" sz="5000" b="1"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full </a:t>
            </a:r>
            <a:r>
              <a:rPr lang="en-US" sz="5000" b="1" dirty="0">
                <a:ln w="9525">
                  <a:solidFill>
                    <a:schemeClr val="bg1"/>
                  </a:solidFill>
                  <a:prstDash val="solid"/>
                </a:ln>
                <a:solidFill>
                  <a:srgbClr val="FFFF00"/>
                </a:solidFill>
                <a:effectLst>
                  <a:outerShdw blurRad="12700" dist="38100" dir="2700000" algn="tl" rotWithShape="0">
                    <a:schemeClr val="bg1">
                      <a:lumMod val="50000"/>
                    </a:schemeClr>
                  </a:outerShdw>
                </a:effectLst>
              </a:rPr>
              <a:t>of goodness</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a:ln w="9525">
                  <a:solidFill>
                    <a:schemeClr val="bg1"/>
                  </a:solidFill>
                  <a:prstDash val="solid"/>
                </a:ln>
                <a:solidFill>
                  <a:srgbClr val="FFFF00"/>
                </a:solidFill>
                <a:effectLst>
                  <a:outerShdw blurRad="12700" dist="38100" dir="2700000" algn="tl" rotWithShape="0">
                    <a:schemeClr val="bg1">
                      <a:lumMod val="50000"/>
                    </a:schemeClr>
                  </a:outerShdw>
                </a:effectLst>
              </a:rPr>
              <a:t>filled with all knowledge</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able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also to admonish one another</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15:14 </a:t>
            </a:r>
          </a:p>
        </p:txBody>
      </p:sp>
    </p:spTree>
    <p:extLst>
      <p:ext uri="{BB962C8B-B14F-4D97-AF65-F5344CB8AC3E}">
        <p14:creationId xmlns:p14="http://schemas.microsoft.com/office/powerpoint/2010/main" val="1183918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Properly Admonishing</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Full of goodness</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Good intention</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“Agape” love – Hebrews 12</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Good behavior</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Gentleness – Galatians 6:1</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Humility – 2 Timothy 2:25</a:t>
            </a:r>
          </a:p>
        </p:txBody>
      </p:sp>
    </p:spTree>
    <p:extLst>
      <p:ext uri="{BB962C8B-B14F-4D97-AF65-F5344CB8AC3E}">
        <p14:creationId xmlns:p14="http://schemas.microsoft.com/office/powerpoint/2010/main" val="261712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Properly Admonishing</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763738" cy="4909893"/>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Full of knowledge</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Divine purpose in admonition</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Restoration – 2 Timothy 2:26, James 5:20</a:t>
            </a:r>
          </a:p>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Understanding of the situation</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Genuine knowledge of each other</a:t>
            </a:r>
          </a:p>
          <a:p>
            <a:pPr marL="0" indent="0" algn="just">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Understanding the Scriptural path</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2132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Right Heart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you </a:t>
            </a:r>
            <a:r>
              <a:rPr lang="en-US" sz="5000"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admonishable</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Willing to “test yourself”</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Willing to hear criticism</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Prepared to change if necessary</a:t>
            </a:r>
          </a:p>
        </p:txBody>
      </p:sp>
      <p:sp>
        <p:nvSpPr>
          <p:cNvPr id="4" name="Rounded Rectangle 3"/>
          <p:cNvSpPr/>
          <p:nvPr/>
        </p:nvSpPr>
        <p:spPr>
          <a:xfrm>
            <a:off x="428262" y="2534195"/>
            <a:ext cx="11171555" cy="3879668"/>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4400" dirty="0" smtClean="0"/>
              <a:t>Proverbs </a:t>
            </a:r>
            <a:r>
              <a:rPr lang="en-US" sz="4400" dirty="0"/>
              <a:t>9:8 </a:t>
            </a:r>
            <a:endParaRPr lang="en-US" sz="4400" dirty="0" smtClean="0"/>
          </a:p>
          <a:p>
            <a:pPr algn="ctr"/>
            <a:r>
              <a:rPr lang="en-US" sz="4400" dirty="0" smtClean="0"/>
              <a:t>Do </a:t>
            </a:r>
            <a:r>
              <a:rPr lang="en-US" sz="4400" dirty="0"/>
              <a:t>not correct a scoffer, lest he hate you; Rebuke a wise man, and he will love you.</a:t>
            </a:r>
          </a:p>
        </p:txBody>
      </p:sp>
    </p:spTree>
    <p:extLst>
      <p:ext uri="{BB962C8B-B14F-4D97-AF65-F5344CB8AC3E}">
        <p14:creationId xmlns:p14="http://schemas.microsoft.com/office/powerpoint/2010/main" val="257132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Right Heart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Are you </a:t>
            </a:r>
            <a:r>
              <a:rPr lang="en-US" sz="5000"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admonishable</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Willing to “test yourself”</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Willing to hear criticism</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Prepared to change if necessary</a:t>
            </a:r>
          </a:p>
        </p:txBody>
      </p:sp>
      <p:sp>
        <p:nvSpPr>
          <p:cNvPr id="4" name="Rounded Rectangle 3"/>
          <p:cNvSpPr/>
          <p:nvPr/>
        </p:nvSpPr>
        <p:spPr>
          <a:xfrm>
            <a:off x="428262" y="2534195"/>
            <a:ext cx="11171555" cy="3879668"/>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US" sz="4400" dirty="0" smtClean="0"/>
              <a:t>Psalm </a:t>
            </a:r>
            <a:r>
              <a:rPr lang="en-US" sz="4400" dirty="0"/>
              <a:t>141:5 </a:t>
            </a:r>
            <a:endParaRPr lang="en-US" sz="4400" dirty="0" smtClean="0"/>
          </a:p>
          <a:p>
            <a:pPr algn="ctr"/>
            <a:r>
              <a:rPr lang="en-US" sz="4400" dirty="0" smtClean="0"/>
              <a:t>Let </a:t>
            </a:r>
            <a:r>
              <a:rPr lang="en-US" sz="4400" dirty="0"/>
              <a:t>the righteous strike me; It shall be a kindness. And let him rebuke me; It shall be as excellent oil; Let my head not refuse it. For still my prayer is against the deeds of the wicked.</a:t>
            </a:r>
          </a:p>
        </p:txBody>
      </p:sp>
    </p:spTree>
    <p:extLst>
      <p:ext uri="{BB962C8B-B14F-4D97-AF65-F5344CB8AC3E}">
        <p14:creationId xmlns:p14="http://schemas.microsoft.com/office/powerpoint/2010/main" val="203909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Right Heart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 willing and able to share judgment</a:t>
            </a:r>
          </a:p>
          <a:p>
            <a:pPr marL="0" indent="0">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 willing and able to receive it</a:t>
            </a:r>
          </a:p>
          <a:p>
            <a:pPr marL="0" indent="0">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Clr>
                <a:srgbClr val="FFFFCC"/>
              </a:buClr>
              <a:buSzPct val="75000"/>
              <a:buNone/>
            </a:pP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942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2130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God’s Admonition to Man</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1010428" y="1687476"/>
            <a:ext cx="10171143" cy="5067300"/>
          </a:xfrm>
        </p:spPr>
        <p:txBody>
          <a:bodyPr>
            <a:normAutofit/>
          </a:bodyPr>
          <a:lstStyle/>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Believes – John 6:29</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Confesses – Matthew 10:32</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Repents – Matthew 4:17</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Submits to baptism – Mark 16:16</a:t>
            </a: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Remains faithful – Matthew 24:13</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9437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33283771"/>
              </p:ext>
            </p:extLst>
          </p:nvPr>
        </p:nvGraphicFramePr>
        <p:xfrm>
          <a:off x="4423144" y="-2"/>
          <a:ext cx="7768856" cy="6858002"/>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86485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0"/>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endParaRPr kumimoji="0" lang="en-US" sz="3200" b="0" i="0" u="none" strike="noStrike" kern="1200" cap="none" spc="0" normalizeH="0" baseline="0" noProof="0" dirty="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24</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696</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Craig Foster</a:t>
                      </a: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Ryan Sollars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112</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268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Craig Foster</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5632311"/>
          </a:xfrm>
          <a:prstGeom prst="rect">
            <a:avLst/>
          </a:prstGeom>
        </p:spPr>
        <p:txBody>
          <a:bodyPr wrap="square">
            <a:spAutoFit/>
          </a:bodyPr>
          <a:lstStyle/>
          <a:p>
            <a:pPr algn="ctr"/>
            <a:r>
              <a:rPr lang="en-US" sz="3600" b="1" dirty="0">
                <a:ln w="9525">
                  <a:solidFill>
                    <a:schemeClr val="bg1"/>
                  </a:solidFill>
                  <a:prstDash val="solid"/>
                </a:ln>
                <a:effectLst>
                  <a:outerShdw blurRad="12700" dist="38100" dir="2700000" algn="tl" rotWithShape="0">
                    <a:schemeClr val="bg1">
                      <a:lumMod val="50000"/>
                    </a:schemeClr>
                  </a:outerShdw>
                </a:effectLst>
              </a:rPr>
              <a:t> </a:t>
            </a:r>
            <a:r>
              <a:rPr lang="en-US" sz="3600" b="1" dirty="0" smtClean="0">
                <a:ln w="9525">
                  <a:solidFill>
                    <a:schemeClr val="bg1"/>
                  </a:solidFill>
                  <a:prstDash val="solid"/>
                </a:ln>
                <a:effectLst>
                  <a:outerShdw blurRad="12700" dist="38100" dir="2700000" algn="tl" rotWithShape="0">
                    <a:schemeClr val="bg1">
                      <a:lumMod val="50000"/>
                    </a:schemeClr>
                  </a:outerShdw>
                </a:effectLst>
              </a:rPr>
              <a:t>Colossians </a:t>
            </a:r>
            <a:r>
              <a:rPr lang="en-US" sz="3600" b="1" dirty="0">
                <a:ln w="9525">
                  <a:solidFill>
                    <a:schemeClr val="bg1"/>
                  </a:solidFill>
                  <a:prstDash val="solid"/>
                </a:ln>
                <a:effectLst>
                  <a:outerShdw blurRad="12700" dist="38100" dir="2700000" algn="tl" rotWithShape="0">
                    <a:schemeClr val="bg1">
                      <a:lumMod val="50000"/>
                    </a:schemeClr>
                  </a:outerShdw>
                </a:effectLst>
              </a:rPr>
              <a:t>3:16 </a:t>
            </a:r>
            <a:endParaRPr lang="en-US" sz="3600" b="1" dirty="0" smtClean="0">
              <a:ln w="9525">
                <a:solidFill>
                  <a:schemeClr val="bg1"/>
                </a:solidFill>
                <a:prstDash val="solid"/>
              </a:ln>
              <a:effectLst>
                <a:outerShdw blurRad="12700" dist="38100" dir="2700000" algn="tl" rotWithShape="0">
                  <a:schemeClr val="bg1">
                    <a:lumMod val="50000"/>
                  </a:schemeClr>
                </a:outerShdw>
              </a:effectLst>
            </a:endParaRPr>
          </a:p>
          <a:p>
            <a:pPr algn="ctr"/>
            <a:r>
              <a:rPr lang="en-US" sz="3600" b="1" i="1" dirty="0" smtClean="0">
                <a:ln w="9525">
                  <a:solidFill>
                    <a:schemeClr val="bg1"/>
                  </a:solidFill>
                  <a:prstDash val="solid"/>
                </a:ln>
                <a:effectLst>
                  <a:outerShdw blurRad="12700" dist="38100" dir="2700000" algn="tl" rotWithShape="0">
                    <a:schemeClr val="bg1">
                      <a:lumMod val="50000"/>
                    </a:schemeClr>
                  </a:outerShdw>
                </a:effectLst>
              </a:rPr>
              <a:t>Let </a:t>
            </a:r>
            <a:r>
              <a:rPr lang="en-US" sz="3600" b="1" i="1" dirty="0">
                <a:ln w="9525">
                  <a:solidFill>
                    <a:schemeClr val="bg1"/>
                  </a:solidFill>
                  <a:prstDash val="solid"/>
                </a:ln>
                <a:effectLst>
                  <a:outerShdw blurRad="12700" dist="38100" dir="2700000" algn="tl" rotWithShape="0">
                    <a:schemeClr val="bg1">
                      <a:lumMod val="50000"/>
                    </a:schemeClr>
                  </a:outerShdw>
                </a:effectLst>
              </a:rPr>
              <a:t>the word of Christ dwell in you richly in all wisdom, teaching and admonishing one another in psalms and hymns and spiritual songs, singing with grace in your hearts to the Lord</a:t>
            </a:r>
            <a:r>
              <a:rPr lang="en-US" sz="3600" b="1" dirty="0">
                <a:ln w="9525">
                  <a:solidFill>
                    <a:schemeClr val="bg1"/>
                  </a:solidFill>
                  <a:prstDash val="solid"/>
                </a:ln>
                <a:effectLst>
                  <a:outerShdw blurRad="12700" dist="38100" dir="2700000" algn="tl" rotWithShape="0">
                    <a:schemeClr val="bg1">
                      <a:lumMod val="50000"/>
                    </a:schemeClr>
                  </a:outerShdw>
                </a:effectLst>
              </a:rPr>
              <a:t>.</a:t>
            </a:r>
            <a:endParaRPr lang="en-US" sz="3600" dirty="0"/>
          </a:p>
        </p:txBody>
      </p:sp>
    </p:spTree>
    <p:extLst>
      <p:ext uri="{BB962C8B-B14F-4D97-AF65-F5344CB8AC3E}">
        <p14:creationId xmlns:p14="http://schemas.microsoft.com/office/powerpoint/2010/main" val="206905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
            <a:ext cx="12192000" cy="7377192"/>
          </a:xfrm>
        </p:spPr>
        <p:txBody>
          <a:bodyPr>
            <a:normAutofit/>
          </a:bodyPr>
          <a:lstStyle/>
          <a:p>
            <a:pPr marL="0" indent="0" algn="ctr">
              <a:buNone/>
            </a:pPr>
            <a:r>
              <a:rPr lang="en-US" sz="8600" dirty="0" smtClean="0">
                <a:effectLst>
                  <a:glow rad="228600">
                    <a:srgbClr val="000000"/>
                  </a:glow>
                </a:effectLst>
              </a:rPr>
              <a:t>Admonish One Another</a:t>
            </a:r>
          </a:p>
          <a:p>
            <a:pPr marL="0" indent="0" algn="ctr">
              <a:buNone/>
            </a:pPr>
            <a:endParaRPr lang="en-US" sz="6300" dirty="0">
              <a:effectLst>
                <a:glow rad="228600">
                  <a:srgbClr val="000000"/>
                </a:glow>
              </a:effectLst>
            </a:endParaRPr>
          </a:p>
          <a:p>
            <a:pPr marL="0" indent="0" algn="ctr">
              <a:buNone/>
            </a:pPr>
            <a:r>
              <a:rPr lang="en-US" sz="6300" dirty="0">
                <a:effectLst>
                  <a:glow rad="228600">
                    <a:srgbClr val="000000"/>
                  </a:glow>
                </a:effectLst>
              </a:rPr>
              <a:t> </a:t>
            </a:r>
            <a:r>
              <a:rPr lang="en-US" sz="4800" dirty="0" smtClean="0">
                <a:effectLst>
                  <a:glow rad="228600">
                    <a:srgbClr val="000000"/>
                  </a:glow>
                </a:effectLst>
              </a:rPr>
              <a:t>Romans </a:t>
            </a:r>
            <a:r>
              <a:rPr lang="en-US" sz="4800" dirty="0">
                <a:effectLst>
                  <a:glow rad="228600">
                    <a:srgbClr val="000000"/>
                  </a:glow>
                </a:effectLst>
              </a:rPr>
              <a:t>15:14 </a:t>
            </a:r>
            <a:endParaRPr lang="en-US" sz="4800" dirty="0" smtClean="0">
              <a:effectLst>
                <a:glow rad="228600">
                  <a:srgbClr val="000000"/>
                </a:glow>
              </a:effectLst>
            </a:endParaRPr>
          </a:p>
          <a:p>
            <a:pPr marL="0" indent="0" algn="ctr">
              <a:buNone/>
            </a:pPr>
            <a:r>
              <a:rPr lang="en-US" sz="4800" i="1" dirty="0" smtClean="0">
                <a:effectLst>
                  <a:glow rad="228600">
                    <a:srgbClr val="000000"/>
                  </a:glow>
                </a:effectLst>
              </a:rPr>
              <a:t>Now </a:t>
            </a:r>
            <a:r>
              <a:rPr lang="en-US" sz="4800" i="1" dirty="0">
                <a:effectLst>
                  <a:glow rad="228600">
                    <a:srgbClr val="000000"/>
                  </a:glow>
                </a:effectLst>
              </a:rPr>
              <a:t>I myself am confident concerning you, </a:t>
            </a:r>
            <a:endParaRPr lang="en-US" sz="4800" i="1" dirty="0" smtClean="0">
              <a:effectLst>
                <a:glow rad="228600">
                  <a:srgbClr val="000000"/>
                </a:glow>
              </a:effectLst>
            </a:endParaRPr>
          </a:p>
          <a:p>
            <a:pPr marL="0" indent="0" algn="ctr">
              <a:buNone/>
            </a:pPr>
            <a:r>
              <a:rPr lang="en-US" sz="4800" i="1" dirty="0" smtClean="0">
                <a:effectLst>
                  <a:glow rad="228600">
                    <a:srgbClr val="000000"/>
                  </a:glow>
                </a:effectLst>
              </a:rPr>
              <a:t>my </a:t>
            </a:r>
            <a:r>
              <a:rPr lang="en-US" sz="4800" i="1" dirty="0">
                <a:effectLst>
                  <a:glow rad="228600">
                    <a:srgbClr val="000000"/>
                  </a:glow>
                </a:effectLst>
              </a:rPr>
              <a:t>brethren, that you also are </a:t>
            </a:r>
            <a:endParaRPr lang="en-US" sz="4800" i="1" dirty="0" smtClean="0">
              <a:effectLst>
                <a:glow rad="228600">
                  <a:srgbClr val="000000"/>
                </a:glow>
              </a:effectLst>
            </a:endParaRPr>
          </a:p>
          <a:p>
            <a:pPr marL="0" indent="0" algn="ctr">
              <a:buNone/>
            </a:pPr>
            <a:r>
              <a:rPr lang="en-US" sz="4800" i="1" dirty="0" smtClean="0">
                <a:effectLst>
                  <a:glow rad="228600">
                    <a:srgbClr val="000000"/>
                  </a:glow>
                </a:effectLst>
              </a:rPr>
              <a:t>full </a:t>
            </a:r>
            <a:r>
              <a:rPr lang="en-US" sz="4800" i="1" dirty="0">
                <a:effectLst>
                  <a:glow rad="228600">
                    <a:srgbClr val="000000"/>
                  </a:glow>
                </a:effectLst>
              </a:rPr>
              <a:t>of goodness, filled with all knowledge, </a:t>
            </a:r>
            <a:endParaRPr lang="en-US" sz="4800" i="1" dirty="0" smtClean="0">
              <a:effectLst>
                <a:glow rad="228600">
                  <a:srgbClr val="000000"/>
                </a:glow>
              </a:effectLst>
            </a:endParaRPr>
          </a:p>
          <a:p>
            <a:pPr marL="0" indent="0" algn="ctr">
              <a:buNone/>
            </a:pPr>
            <a:r>
              <a:rPr lang="en-US" sz="4800" i="1" dirty="0" smtClean="0">
                <a:effectLst>
                  <a:glow rad="228600">
                    <a:srgbClr val="000000"/>
                  </a:glow>
                </a:effectLst>
              </a:rPr>
              <a:t>able </a:t>
            </a:r>
            <a:r>
              <a:rPr lang="en-US" sz="4800" i="1" dirty="0">
                <a:effectLst>
                  <a:glow rad="228600">
                    <a:srgbClr val="000000"/>
                  </a:glow>
                </a:effectLst>
              </a:rPr>
              <a:t>also to </a:t>
            </a:r>
            <a:r>
              <a:rPr lang="en-US" sz="4800" i="1" dirty="0">
                <a:solidFill>
                  <a:srgbClr val="FFFF00"/>
                </a:solidFill>
                <a:effectLst>
                  <a:glow rad="228600">
                    <a:srgbClr val="000000"/>
                  </a:glow>
                </a:effectLst>
              </a:rPr>
              <a:t>admonish one another</a:t>
            </a:r>
            <a:r>
              <a:rPr lang="en-US" sz="4800" dirty="0">
                <a:effectLst>
                  <a:glow rad="228600">
                    <a:srgbClr val="000000"/>
                  </a:glow>
                </a:effectLst>
              </a:rPr>
              <a:t>.</a:t>
            </a:r>
            <a:endParaRPr lang="en-US" sz="4800" dirty="0" smtClean="0">
              <a:effectLst>
                <a:glow rad="228600">
                  <a:srgbClr val="000000"/>
                </a:glow>
              </a:effectLst>
            </a:endParaRPr>
          </a:p>
          <a:p>
            <a:pPr marL="0" indent="0" algn="ctr">
              <a:buNone/>
            </a:pPr>
            <a:endParaRPr lang="en-US" sz="6600" dirty="0">
              <a:effectLst>
                <a:glow rad="228600">
                  <a:srgbClr val="000000"/>
                </a:glow>
              </a:effectLst>
            </a:endParaRPr>
          </a:p>
          <a:p>
            <a:pPr marL="0" indent="0" algn="ctr">
              <a:buNone/>
            </a:pPr>
            <a:endParaRPr lang="en-US" sz="6600" dirty="0" smtClean="0">
              <a:effectLst>
                <a:glow rad="228600">
                  <a:srgbClr val="000000"/>
                </a:glow>
              </a:effectLst>
            </a:endParaRPr>
          </a:p>
        </p:txBody>
      </p:sp>
    </p:spTree>
    <p:extLst>
      <p:ext uri="{BB962C8B-B14F-4D97-AF65-F5344CB8AC3E}">
        <p14:creationId xmlns:p14="http://schemas.microsoft.com/office/powerpoint/2010/main" val="1039214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Admonishment</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387458" y="1689315"/>
            <a:ext cx="11472581"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warn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or reprimand someone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firmly</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To disapprove in a gentle way</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advise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or urge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someone earnestly</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Duties and obligations</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To warn someone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of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things to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be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avoided</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2798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29965"/>
            <a:ext cx="12191999" cy="1200329"/>
          </a:xfrm>
        </p:spPr>
        <p:txBody>
          <a:bodyPr wrap="square">
            <a:spAutoFit/>
          </a:bodyPr>
          <a:lstStyle/>
          <a:p>
            <a:pPr lvl="0" algn="ctr"/>
            <a:r>
              <a:rPr lang="en-US" sz="8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Obligation to Admonish</a:t>
            </a:r>
            <a:endPar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Romans 15:14 – One another</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Colossians 3:16 – In song</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Thessalonians 5:12 – By the overseers</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Thessalonians 3:15 – The fallen brother</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Titus 2:4 – Older women to younger</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71161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29965"/>
            <a:ext cx="12191999" cy="1200329"/>
          </a:xfrm>
        </p:spPr>
        <p:txBody>
          <a:bodyPr wrap="square">
            <a:spAutoFit/>
          </a:bodyPr>
          <a:lstStyle/>
          <a:p>
            <a:pPr lvl="0" algn="ctr"/>
            <a:r>
              <a:rPr lang="en-US" sz="8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Obligation to Admonish</a:t>
            </a:r>
            <a:endPar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need to be admonished:</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By overseers</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By brethren</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 need to admonish:</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One another</a:t>
            </a:r>
          </a:p>
          <a:p>
            <a:pPr marL="0" indent="0">
              <a:buClr>
                <a:srgbClr val="FFFFCC"/>
              </a:buClr>
              <a:buSzPct val="75000"/>
              <a:buNone/>
            </a:pP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People who need your perspective</a:t>
            </a: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103945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29965"/>
            <a:ext cx="12191999" cy="1200329"/>
          </a:xfrm>
        </p:spPr>
        <p:txBody>
          <a:bodyPr wrap="square">
            <a:spAutoFit/>
          </a:bodyPr>
          <a:lstStyle/>
          <a:p>
            <a:pPr lvl="0" algn="ctr"/>
            <a:r>
              <a:rPr lang="en-US" sz="8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Failed Admonition</a:t>
            </a:r>
            <a:endParaRPr lang="en-US" sz="8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Without gentleness – the bully</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Without purpose – the fault finder</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Without sincerity – the boaster</a:t>
            </a:r>
          </a:p>
          <a:p>
            <a:pPr marL="0" indent="0">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Without purity – the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hypocrite</a:t>
            </a:r>
          </a:p>
          <a:p>
            <a:pPr marL="0" indent="0">
              <a:buClr>
                <a:srgbClr val="FFFFCC"/>
              </a:buClr>
              <a:buSzPct val="75000"/>
              <a:buNone/>
            </a:pPr>
            <a:endPar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63728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Properly Admonishing</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I myself am confident concerning you,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my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brethren, that you also are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full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of goodness, filled with all knowledge,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able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also to admonish one another</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15:14 </a:t>
            </a:r>
          </a:p>
        </p:txBody>
      </p:sp>
    </p:spTree>
    <p:extLst>
      <p:ext uri="{BB962C8B-B14F-4D97-AF65-F5344CB8AC3E}">
        <p14:creationId xmlns:p14="http://schemas.microsoft.com/office/powerpoint/2010/main" val="2442780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Properly Admonishing</a:t>
            </a:r>
            <a:endParaRPr lang="en-US" sz="8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428262" y="1689315"/>
            <a:ext cx="11431777" cy="4909893"/>
          </a:xfrm>
        </p:spPr>
        <p:txBody>
          <a:bodyPr>
            <a:noAutofit/>
          </a:bodyPr>
          <a:lstStyle/>
          <a:p>
            <a:pPr marL="0" indent="0" algn="just">
              <a:buClr>
                <a:srgbClr val="FFFFCC"/>
              </a:buClr>
              <a:buSzPct val="75000"/>
              <a:buNone/>
            </a:pP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Now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I myself am confident concerning you,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my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brethren, that you also are </a:t>
            </a:r>
            <a:r>
              <a:rPr lang="en-US" sz="5000" b="1" dirty="0" smtClean="0">
                <a:ln w="9525">
                  <a:solidFill>
                    <a:schemeClr val="bg1"/>
                  </a:solidFill>
                  <a:prstDash val="solid"/>
                </a:ln>
                <a:solidFill>
                  <a:srgbClr val="FFFF00"/>
                </a:solidFill>
                <a:effectLst>
                  <a:outerShdw blurRad="12700" dist="38100" dir="2700000" algn="tl" rotWithShape="0">
                    <a:schemeClr val="bg1">
                      <a:lumMod val="50000"/>
                    </a:schemeClr>
                  </a:outerShdw>
                </a:effectLst>
              </a:rPr>
              <a:t>full </a:t>
            </a:r>
            <a:r>
              <a:rPr lang="en-US" sz="5000" b="1" dirty="0">
                <a:ln w="9525">
                  <a:solidFill>
                    <a:schemeClr val="bg1"/>
                  </a:solidFill>
                  <a:prstDash val="solid"/>
                </a:ln>
                <a:solidFill>
                  <a:srgbClr val="FFFF00"/>
                </a:solidFill>
                <a:effectLst>
                  <a:outerShdw blurRad="12700" dist="38100" dir="2700000" algn="tl" rotWithShape="0">
                    <a:schemeClr val="bg1">
                      <a:lumMod val="50000"/>
                    </a:schemeClr>
                  </a:outerShdw>
                </a:effectLst>
              </a:rPr>
              <a:t>of goodness</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filled with all knowledge,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able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also to admonish one another</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a:t>
            </a:r>
            <a:r>
              <a:rPr lang="en-US" sz="5000" b="1" dirty="0">
                <a:ln w="9525">
                  <a:solidFill>
                    <a:schemeClr val="bg1"/>
                  </a:solidFill>
                  <a:prstDash val="solid"/>
                </a:ln>
                <a:solidFill>
                  <a:schemeClr val="tx1"/>
                </a:solidFill>
                <a:effectLst>
                  <a:outerShdw blurRad="12700" dist="38100" dir="2700000" algn="tl" rotWithShape="0">
                    <a:schemeClr val="bg1">
                      <a:lumMod val="50000"/>
                    </a:schemeClr>
                  </a:outerShdw>
                </a:effectLst>
              </a:rPr>
              <a:t>15:14 </a:t>
            </a:r>
          </a:p>
        </p:txBody>
      </p:sp>
    </p:spTree>
    <p:extLst>
      <p:ext uri="{BB962C8B-B14F-4D97-AF65-F5344CB8AC3E}">
        <p14:creationId xmlns:p14="http://schemas.microsoft.com/office/powerpoint/2010/main" val="71535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352484</TotalTime>
  <Words>1397</Words>
  <Application>Microsoft Office PowerPoint</Application>
  <PresentationFormat>Widescreen</PresentationFormat>
  <Paragraphs>135</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Bell MT</vt:lpstr>
      <vt:lpstr>Calibri</vt:lpstr>
      <vt:lpstr>Depth</vt:lpstr>
      <vt:lpstr>Welcome!</vt:lpstr>
      <vt:lpstr>PowerPoint Presentation</vt:lpstr>
      <vt:lpstr>PowerPoint Presentation</vt:lpstr>
      <vt:lpstr>Admonishment</vt:lpstr>
      <vt:lpstr>The Obligation to Admonish</vt:lpstr>
      <vt:lpstr>The Obligation to Admonish</vt:lpstr>
      <vt:lpstr>Failed Admonition</vt:lpstr>
      <vt:lpstr>Properly Admonishing</vt:lpstr>
      <vt:lpstr>Properly Admonishing</vt:lpstr>
      <vt:lpstr>Properly Admonishing</vt:lpstr>
      <vt:lpstr>Properly Admonishing</vt:lpstr>
      <vt:lpstr>Properly Admonishing</vt:lpstr>
      <vt:lpstr>The Right Heart</vt:lpstr>
      <vt:lpstr>The Right Heart</vt:lpstr>
      <vt:lpstr>The Right Heart</vt:lpstr>
      <vt:lpstr>PowerPoint Presentation</vt:lpstr>
      <vt:lpstr>God’s Admonition to Man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1113</cp:revision>
  <dcterms:created xsi:type="dcterms:W3CDTF">2016-12-20T17:11:47Z</dcterms:created>
  <dcterms:modified xsi:type="dcterms:W3CDTF">2020-08-14T21:24:58Z</dcterms:modified>
</cp:coreProperties>
</file>